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1" r:id="rId9"/>
    <p:sldId id="287" r:id="rId10"/>
    <p:sldId id="264" r:id="rId11"/>
    <p:sldId id="285" r:id="rId12"/>
    <p:sldId id="266" r:id="rId13"/>
    <p:sldId id="268" r:id="rId14"/>
    <p:sldId id="269" r:id="rId15"/>
    <p:sldId id="271" r:id="rId16"/>
    <p:sldId id="273" r:id="rId17"/>
    <p:sldId id="275" r:id="rId18"/>
    <p:sldId id="277" r:id="rId19"/>
    <p:sldId id="28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FEE7-EBC9-4B47-ACC6-920A846FC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2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THE PART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90FE715F-47FB-4E5F-A3F8-0B5BBB43C9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2132856"/>
            <a:ext cx="5112568" cy="388843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588224" y="2132856"/>
            <a:ext cx="2304256" cy="388843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Quote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9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B59F-3761-46F2-BD08-024044E84A98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7C44-7030-4B3D-A7F9-C1BE235C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304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4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FCTC2030 </a:t>
            </a:r>
            <a:r>
              <a:rPr lang="ka-GE" sz="4800" b="1" dirty="0" smtClean="0">
                <a:solidFill>
                  <a:srgbClr val="C00000"/>
                </a:solidFill>
              </a:rPr>
              <a:t>პროექტი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2961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ka-GE" dirty="0" smtClean="0"/>
              <a:t>დაავადებათა კონტროლის და საზოგადოებრივი ჯანმრთელობის ეროვნული ცენტრი </a:t>
            </a:r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ka-GE" dirty="0" smtClean="0"/>
              <a:t>27 თებერვალი</a:t>
            </a:r>
            <a:r>
              <a:rPr lang="ka-GE" dirty="0" smtClean="0"/>
              <a:t>, 2018 </a:t>
            </a: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84" y="1262286"/>
            <a:ext cx="8946232" cy="4248472"/>
          </a:xfrm>
        </p:spPr>
        <p:txBody>
          <a:bodyPr>
            <a:normAutofit/>
          </a:bodyPr>
          <a:lstStyle/>
          <a:p>
            <a:pPr lvl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 smtClean="0"/>
              <a:t>კონვეციის დასანერგად </a:t>
            </a:r>
            <a:r>
              <a:rPr lang="ka-GE" sz="1800" b="1" dirty="0" smtClean="0"/>
              <a:t>მრავალსექტორული </a:t>
            </a:r>
            <a:r>
              <a:rPr lang="ka-GE" sz="1800" b="1" dirty="0" smtClean="0"/>
              <a:t>კოორდინირება </a:t>
            </a:r>
            <a:r>
              <a:rPr lang="ka-GE" sz="1800" b="1" dirty="0" smtClean="0"/>
              <a:t>ეროვნულ დონეზე </a:t>
            </a:r>
            <a:r>
              <a:rPr lang="en-US" sz="1800" b="1" dirty="0" smtClean="0"/>
              <a:t>(</a:t>
            </a:r>
            <a:r>
              <a:rPr lang="ka-GE" sz="1800" b="1" dirty="0" smtClean="0"/>
              <a:t>მუხლი</a:t>
            </a:r>
            <a:r>
              <a:rPr lang="en-US" sz="1800" b="1" dirty="0" smtClean="0"/>
              <a:t> 5.2</a:t>
            </a:r>
            <a:r>
              <a:rPr lang="ka-GE" sz="1800" b="1" dirty="0" smtClean="0"/>
              <a:t>ა</a:t>
            </a:r>
            <a:r>
              <a:rPr lang="en-US" sz="1800" b="1" dirty="0" smtClean="0"/>
              <a:t>)</a:t>
            </a:r>
            <a:endParaRPr lang="ru-RU" sz="1800" dirty="0" smtClean="0"/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i="1" dirty="0" smtClean="0"/>
              <a:t>შედეგები</a:t>
            </a:r>
            <a:r>
              <a:rPr lang="en-US" sz="1800" i="1" dirty="0" smtClean="0"/>
              <a:t>:</a:t>
            </a:r>
            <a:endParaRPr lang="ru-RU" sz="1800" dirty="0" smtClean="0"/>
          </a:p>
          <a:p>
            <a:pPr lvl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თამბაქოს </a:t>
            </a:r>
            <a:r>
              <a:rPr lang="ka-GE" sz="1800" dirty="0" smtClean="0"/>
              <a:t>კონტროლის სახელმწიფო კომისიას თავმჯდომარეობს პრემიერ მინისტრი ან სხვა მინისტრი, </a:t>
            </a:r>
            <a:r>
              <a:rPr lang="ka-GE" sz="1800" dirty="0" smtClean="0"/>
              <a:t>ფუნქციურია გადაწყვეტილებების </a:t>
            </a:r>
            <a:r>
              <a:rPr lang="ka-GE" sz="1800" dirty="0"/>
              <a:t>მაღალ დონეზე დროულად </a:t>
            </a:r>
            <a:r>
              <a:rPr lang="ka-GE" sz="1800" dirty="0" smtClean="0"/>
              <a:t>და </a:t>
            </a:r>
            <a:r>
              <a:rPr lang="ka-GE" sz="1800" dirty="0" smtClean="0"/>
              <a:t>ადეკვატურად </a:t>
            </a:r>
            <a:r>
              <a:rPr lang="ka-GE" sz="1800" dirty="0" smtClean="0"/>
              <a:t>მიღების </a:t>
            </a:r>
            <a:r>
              <a:rPr lang="ka-GE" sz="1800" dirty="0" smtClean="0"/>
              <a:t>კუთხით </a:t>
            </a:r>
          </a:p>
          <a:p>
            <a:pPr lvl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ჯანმრთელობის </a:t>
            </a:r>
            <a:r>
              <a:rPr lang="ka-GE" sz="1800" dirty="0" smtClean="0"/>
              <a:t>ხელშეწყობის და დაავადებათა პრევენციის საბჭო </a:t>
            </a:r>
            <a:r>
              <a:rPr lang="ka-GE" sz="1800" dirty="0" smtClean="0"/>
              <a:t>აქტიური </a:t>
            </a:r>
            <a:r>
              <a:rPr lang="ka-GE" sz="1800" dirty="0" smtClean="0"/>
              <a:t>და </a:t>
            </a:r>
            <a:r>
              <a:rPr lang="ka-GE" sz="1800" dirty="0" smtClean="0"/>
              <a:t>ფუნქციურია </a:t>
            </a:r>
            <a:r>
              <a:rPr lang="ka-GE" sz="1800" dirty="0" smtClean="0"/>
              <a:t>დროული და </a:t>
            </a:r>
            <a:r>
              <a:rPr lang="ka-GE" sz="1800" dirty="0" smtClean="0"/>
              <a:t>ადეკვატური </a:t>
            </a:r>
            <a:r>
              <a:rPr lang="ka-GE" sz="1800" dirty="0" smtClean="0"/>
              <a:t>რეკომენდაციების შემუშავებისთვის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 smtClean="0"/>
          </a:p>
          <a:p>
            <a:pPr lvl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endParaRPr lang="ru-RU" sz="1800" dirty="0"/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563"/>
            <a:ext cx="8229600" cy="922114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743254" cy="3701008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 smtClean="0"/>
              <a:t>საკანონმდებლო და პოლიტიკური გარემო </a:t>
            </a:r>
            <a:r>
              <a:rPr lang="en-US" sz="1800" b="1" dirty="0" smtClean="0"/>
              <a:t>(</a:t>
            </a:r>
            <a:r>
              <a:rPr lang="ka-GE" sz="1800" b="1" dirty="0" smtClean="0"/>
              <a:t>მუხლი</a:t>
            </a:r>
            <a:r>
              <a:rPr lang="en-US" sz="1800" b="1" dirty="0" smtClean="0"/>
              <a:t> 5.2</a:t>
            </a:r>
            <a:r>
              <a:rPr lang="ka-GE" sz="1800" b="1" dirty="0" smtClean="0"/>
              <a:t>ბ</a:t>
            </a:r>
            <a:r>
              <a:rPr lang="en-US" sz="1800" b="1" dirty="0" smtClean="0"/>
              <a:t>)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i="1" dirty="0" smtClean="0"/>
              <a:t>შედეგები</a:t>
            </a:r>
            <a:r>
              <a:rPr lang="en-US" sz="1800" i="1" dirty="0" smtClean="0"/>
              <a:t>: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თამბაქოს კონტროლის კანონები დაცული და დანერგილია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პარლამენტარებისა </a:t>
            </a:r>
            <a:r>
              <a:rPr lang="ka-GE" sz="1800" dirty="0" smtClean="0"/>
              <a:t>და კანონდამცველი ორგანოების შესაძლებლობები გაზრდილია, რათა ხელი შეუწყონ </a:t>
            </a:r>
            <a:r>
              <a:rPr lang="en-US" sz="1800" dirty="0" smtClean="0"/>
              <a:t>FCTC</a:t>
            </a:r>
            <a:r>
              <a:rPr lang="ka-GE" sz="1800" dirty="0" smtClean="0"/>
              <a:t>-ს განხორციელებას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უკანონო </a:t>
            </a:r>
            <a:r>
              <a:rPr lang="ka-GE" sz="1800" dirty="0" smtClean="0"/>
              <a:t>ვაჭრობის პროტოკოლი შეტანილია </a:t>
            </a:r>
            <a:r>
              <a:rPr lang="ka-GE" sz="1800" dirty="0" smtClean="0"/>
              <a:t>რატიფიცირებისთვის</a:t>
            </a: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1" y="1052736"/>
            <a:ext cx="8712423" cy="495481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 smtClean="0"/>
              <a:t>თამბაქოს ინდუსტრიის მხრიდან ჩარევისგან დაცვა</a:t>
            </a:r>
            <a:r>
              <a:rPr lang="en-US" sz="1800" b="1" dirty="0" smtClean="0"/>
              <a:t> (</a:t>
            </a:r>
            <a:r>
              <a:rPr lang="ka-GE" sz="1800" b="1" dirty="0" smtClean="0"/>
              <a:t>მუხლი</a:t>
            </a:r>
            <a:r>
              <a:rPr lang="en-US" sz="1800" b="1" dirty="0" smtClean="0"/>
              <a:t>. 5.3) 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i="1" dirty="0" smtClean="0"/>
              <a:t>შედეგები</a:t>
            </a:r>
            <a:r>
              <a:rPr lang="en-US" sz="1800" i="1" dirty="0" smtClean="0"/>
              <a:t>: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საჯარო მოხელეებთან და სტრუქტურებთან თამბაქოს ინდუსტრიის ურთიერთობის მარეგულირებელი ნორმატიული აქტი </a:t>
            </a:r>
            <a:r>
              <a:rPr lang="en-US" sz="1800" dirty="0" smtClean="0"/>
              <a:t>(NACT 5.3) </a:t>
            </a:r>
            <a:r>
              <a:rPr lang="ka-GE" sz="1800" dirty="0" smtClean="0"/>
              <a:t>სრულ თანხვედრაშია </a:t>
            </a:r>
            <a:r>
              <a:rPr lang="en-US" sz="1800" dirty="0" smtClean="0"/>
              <a:t>FCTC</a:t>
            </a:r>
            <a:r>
              <a:rPr lang="ka-GE" sz="1800" dirty="0" smtClean="0"/>
              <a:t>-ს </a:t>
            </a:r>
            <a:r>
              <a:rPr lang="en-US" sz="1800" dirty="0" smtClean="0"/>
              <a:t>5.3 </a:t>
            </a:r>
            <a:r>
              <a:rPr lang="ka-GE" sz="1800" dirty="0" smtClean="0"/>
              <a:t>მუხლის </a:t>
            </a:r>
            <a:r>
              <a:rPr lang="ka-GE" sz="1800" dirty="0" smtClean="0"/>
              <a:t>გაიდლაინთან 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NACT 5.3</a:t>
            </a:r>
            <a:r>
              <a:rPr lang="ka-GE" sz="1800" dirty="0" smtClean="0"/>
              <a:t>-ს შესახებ ანგარიში რეგულარულად მზადდება და პრობლემების </a:t>
            </a:r>
            <a:r>
              <a:rPr lang="ka-GE" sz="1800" dirty="0" smtClean="0"/>
              <a:t>გადაჭრილია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8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/>
              <a:t>თამბაქოს დაბეგვრის გაძლიერება </a:t>
            </a:r>
            <a:r>
              <a:rPr lang="en-US" sz="1800" b="1" dirty="0"/>
              <a:t>(</a:t>
            </a:r>
            <a:r>
              <a:rPr lang="ka-GE" sz="1800" b="1" dirty="0"/>
              <a:t>მუხლი</a:t>
            </a:r>
            <a:r>
              <a:rPr lang="en-US" sz="1800" b="1" dirty="0"/>
              <a:t> 6)</a:t>
            </a:r>
            <a:endParaRPr lang="ru-RU" sz="18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i="1" dirty="0"/>
              <a:t>შედეგები</a:t>
            </a:r>
            <a:r>
              <a:rPr lang="en-US" sz="1800" i="1" dirty="0"/>
              <a:t>:</a:t>
            </a:r>
            <a:endParaRPr lang="ru-RU" sz="18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/>
              <a:t>გაძლიერებულია თამბაქოს ყველა სახის ნაწარმის </a:t>
            </a:r>
            <a:r>
              <a:rPr lang="ka-GE" sz="1800" dirty="0" smtClean="0"/>
              <a:t>დაბეგვრა </a:t>
            </a:r>
            <a:r>
              <a:rPr lang="en-US" sz="1800" dirty="0" smtClean="0"/>
              <a:t>WHO </a:t>
            </a:r>
            <a:r>
              <a:rPr lang="en-US" sz="1800" dirty="0"/>
              <a:t>FCTC</a:t>
            </a:r>
            <a:r>
              <a:rPr lang="ka-GE" sz="1800" dirty="0"/>
              <a:t>-ს მე-6 მუხლის გაიდლაინის და შესაბამისი </a:t>
            </a:r>
            <a:r>
              <a:rPr lang="en-US" sz="1800" dirty="0"/>
              <a:t>EU </a:t>
            </a:r>
            <a:r>
              <a:rPr lang="ka-GE" sz="1800" dirty="0"/>
              <a:t>დირექტივის </a:t>
            </a:r>
            <a:r>
              <a:rPr lang="ka-GE" sz="1800" dirty="0" smtClean="0"/>
              <a:t>თანახმად</a:t>
            </a: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80"/>
            <a:ext cx="8229600" cy="70609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0320"/>
            <a:ext cx="8652162" cy="4425950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 smtClean="0"/>
              <a:t>თამბაქოს კვამლისგან თავისუფალი პოლიტიკა</a:t>
            </a:r>
            <a:r>
              <a:rPr lang="en-US" sz="1800" b="1" dirty="0" smtClean="0"/>
              <a:t> (</a:t>
            </a:r>
            <a:r>
              <a:rPr lang="ka-GE" sz="1800" b="1" dirty="0" smtClean="0"/>
              <a:t>მუხლი</a:t>
            </a:r>
            <a:r>
              <a:rPr lang="en-US" sz="1800" b="1" dirty="0" smtClean="0"/>
              <a:t> 8</a:t>
            </a:r>
            <a:r>
              <a:rPr lang="en-US" sz="1800" b="1" dirty="0" smtClean="0"/>
              <a:t>)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dirty="0" smtClean="0"/>
              <a:t>შედეგები</a:t>
            </a:r>
            <a:r>
              <a:rPr lang="en-US" sz="1800" dirty="0" smtClean="0"/>
              <a:t>: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2018 წლის 1 მაისისთვის </a:t>
            </a:r>
            <a:r>
              <a:rPr lang="ka-GE" sz="1800" dirty="0" smtClean="0"/>
              <a:t>განხორციელდეს ახალი საყოველთაო კანონი </a:t>
            </a:r>
            <a:r>
              <a:rPr lang="ka-GE" sz="1800" dirty="0" smtClean="0"/>
              <a:t>კვამლისგან თავისუფალი გარემოს </a:t>
            </a:r>
            <a:r>
              <a:rPr lang="ka-GE" sz="1800" dirty="0" smtClean="0"/>
              <a:t>შესახებ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მოხდეს ახალი კანონის კარგი </a:t>
            </a:r>
            <a:r>
              <a:rPr lang="ka-GE" sz="1800" dirty="0" smtClean="0"/>
              <a:t>აღსრულება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მომზადდეს საკანონმდებლო საფუძველი თამბაქოს კვამლისგან თავისუფალი პოლიტიკის გაძლიერების მიზნით </a:t>
            </a:r>
            <a:r>
              <a:rPr lang="ka-GE" sz="1800" dirty="0" smtClean="0"/>
              <a:t>(მოიცავს </a:t>
            </a:r>
            <a:r>
              <a:rPr lang="ka-GE" sz="1800" dirty="0" smtClean="0"/>
              <a:t>კაზინოებში, სიგარის ბარებში, კერძო ტაქსებში, მანქანებში და ა.შ. მოწევის აკრძალვის შესახებ არსებული ხარვეზების მოგვარებას)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152"/>
            <a:ext cx="8229600" cy="70609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951934"/>
            <a:ext cx="8821613" cy="5332982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800" b="1" dirty="0" smtClean="0"/>
              <a:t>თამბაქოს პროდუქტების შემადგენლობის და ინფორმაციის გამოაშკარავების რეგულაციები (მუხლები 9 და 10</a:t>
            </a:r>
            <a:r>
              <a:rPr lang="ka-GE" sz="1800" b="1" dirty="0" smtClean="0"/>
              <a:t>)</a:t>
            </a:r>
            <a:r>
              <a:rPr lang="ka-GE" sz="1800" b="1" dirty="0" smtClean="0"/>
              <a:t> </a:t>
            </a:r>
            <a:endParaRPr lang="ru-RU" sz="18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700" dirty="0" smtClean="0"/>
              <a:t>შედეგები</a:t>
            </a:r>
            <a:r>
              <a:rPr lang="ka-GE" sz="1700" dirty="0" smtClean="0"/>
              <a:t>:</a:t>
            </a:r>
            <a:endParaRPr lang="ru-RU" sz="1700" dirty="0" smtClean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700" dirty="0" smtClean="0"/>
              <a:t>2018 წლის 1 მაისამდე დაინერგოს ახალი კანონი, რომელიც დაარეგულირებს თამბაქოს პროდუქტების შემადგენლობას და ინფორმაციის </a:t>
            </a:r>
            <a:r>
              <a:rPr lang="ka-GE" sz="1700" dirty="0" smtClean="0"/>
              <a:t>გამოაშკარავებას</a:t>
            </a:r>
            <a:endParaRPr lang="ru-RU" sz="1700" dirty="0" smtClean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700" dirty="0" smtClean="0"/>
              <a:t>მომზადდეს პოლიტიკის ვარიანტები თამბაქოს პროდუქტებში გარკვეული დანამატების (არომატიზატორის ჩათვლით, როგორიც არის მენთოლი) გამოყენების </a:t>
            </a:r>
            <a:r>
              <a:rPr lang="ka-GE" sz="1700" dirty="0" smtClean="0"/>
              <a:t>შესაზღუდად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ka-GE" sz="900" dirty="0" smtClean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800" b="1" dirty="0"/>
              <a:t>შეფუთვა და მარკირება</a:t>
            </a:r>
            <a:r>
              <a:rPr lang="en-US" sz="1800" b="1" dirty="0"/>
              <a:t> (</a:t>
            </a:r>
            <a:r>
              <a:rPr lang="ka-GE" sz="1800" b="1" dirty="0"/>
              <a:t>მუხლი</a:t>
            </a:r>
            <a:r>
              <a:rPr lang="en-US" sz="1800" b="1" dirty="0"/>
              <a:t> 11)</a:t>
            </a:r>
            <a:endParaRPr lang="ka-GE" sz="18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700" dirty="0"/>
              <a:t>შედეგები</a:t>
            </a:r>
            <a:r>
              <a:rPr lang="en-US" sz="1700" dirty="0"/>
              <a:t>:</a:t>
            </a:r>
            <a:endParaRPr lang="ru-RU" sz="17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700" dirty="0"/>
              <a:t>2018 წლის 1 სექტემბრისთვის დაინერგოს ახალი კანონი თამბაქოს შეფუთვისა და მარკირების შესახებ</a:t>
            </a:r>
            <a:endParaRPr lang="ru-RU" sz="1700" dirty="0"/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700" dirty="0"/>
              <a:t>მომზადდეს საკანონმდებლო საფუძველი თამბაქოს პროდუქტების ე.წ. სადა შეფუთვის საკითხის წინ წასაწევად, 2023 წლის იანვარში ძალაში </a:t>
            </a:r>
            <a:r>
              <a:rPr lang="ka-GE" sz="1700" dirty="0" smtClean="0"/>
              <a:t>შესასვლელად</a:t>
            </a: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1848"/>
            <a:ext cx="8229600" cy="634082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394"/>
            <a:ext cx="8640960" cy="496909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i="1" dirty="0"/>
              <a:t> </a:t>
            </a:r>
            <a:r>
              <a:rPr lang="ka-GE" sz="1800" b="1" dirty="0" smtClean="0"/>
              <a:t>განათლება</a:t>
            </a:r>
            <a:r>
              <a:rPr lang="en-US" sz="1800" b="1" dirty="0" smtClean="0"/>
              <a:t>, </a:t>
            </a:r>
            <a:r>
              <a:rPr lang="ka-GE" sz="1800" b="1" dirty="0" smtClean="0"/>
              <a:t>კომუნიკაცია</a:t>
            </a:r>
            <a:r>
              <a:rPr lang="en-US" sz="1800" b="1" dirty="0" smtClean="0"/>
              <a:t>, </a:t>
            </a:r>
            <a:r>
              <a:rPr lang="ka-GE" sz="1800" b="1" dirty="0" smtClean="0"/>
              <a:t>ტრენინგი და საზოგადოების ცნობიერება</a:t>
            </a:r>
            <a:r>
              <a:rPr lang="en-US" sz="1800" b="1" dirty="0" smtClean="0"/>
              <a:t> (</a:t>
            </a:r>
            <a:r>
              <a:rPr lang="ka-GE" sz="1800" b="1" dirty="0" smtClean="0"/>
              <a:t>მუხლი</a:t>
            </a:r>
            <a:r>
              <a:rPr lang="en-US" sz="1800" b="1" dirty="0" smtClean="0"/>
              <a:t> 12</a:t>
            </a:r>
            <a:r>
              <a:rPr lang="ka-GE" sz="1800" b="1" dirty="0" smtClean="0"/>
              <a:t>ა</a:t>
            </a:r>
            <a:r>
              <a:rPr lang="en-US" sz="1800" b="1" dirty="0" smtClean="0"/>
              <a:t>)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dirty="0" smtClean="0"/>
              <a:t>შედეგები</a:t>
            </a:r>
            <a:r>
              <a:rPr lang="en-US" sz="1800" dirty="0" smtClean="0"/>
              <a:t>: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თამბაქოს გამოყენების რისკების შესახებ ცნობიერების ასამაღლებლად და თამბაქოს კონტროლის შესახებ კანონის უკეთ დასაცავად შემუშავდა საკომუნიკაციო სტრატეგია და განხორციელდა </a:t>
            </a:r>
            <a:r>
              <a:rPr lang="ka-GE" sz="1800" dirty="0" smtClean="0"/>
              <a:t>კამპანიები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/>
              <a:t>განათლება</a:t>
            </a:r>
            <a:r>
              <a:rPr lang="en-US" sz="1800" b="1" dirty="0"/>
              <a:t>, </a:t>
            </a:r>
            <a:r>
              <a:rPr lang="ka-GE" sz="1800" b="1" dirty="0"/>
              <a:t>კომუნიკაცია</a:t>
            </a:r>
            <a:r>
              <a:rPr lang="en-US" sz="1800" b="1" dirty="0"/>
              <a:t>, </a:t>
            </a:r>
            <a:r>
              <a:rPr lang="ka-GE" sz="1800" b="1" dirty="0"/>
              <a:t>ტრეინინგი და საზოგადოების ცნობიერება</a:t>
            </a:r>
            <a:r>
              <a:rPr lang="en-US" sz="1800" b="1" dirty="0"/>
              <a:t> (</a:t>
            </a:r>
            <a:r>
              <a:rPr lang="ka-GE" sz="1800" b="1" dirty="0"/>
              <a:t>მუხლი 12ბ)</a:t>
            </a:r>
            <a:r>
              <a:rPr lang="en-US" sz="1800" dirty="0"/>
              <a:t> </a:t>
            </a:r>
            <a:endParaRPr lang="ru-RU" sz="18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dirty="0"/>
              <a:t>შედეგები</a:t>
            </a:r>
            <a:r>
              <a:rPr lang="en-US" sz="1800" dirty="0"/>
              <a:t>: </a:t>
            </a:r>
            <a:endParaRPr lang="ru-RU" sz="18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WHO FCTC </a:t>
            </a:r>
            <a:r>
              <a:rPr lang="ka-GE" sz="1800" dirty="0"/>
              <a:t>განხორციელების მხარდასაჭერად შეიქმნა სამოქალაქო საზოგადოების ქსელი (4.7 მუხლის </a:t>
            </a:r>
            <a:r>
              <a:rPr lang="ka-GE" sz="1800" dirty="0" smtClean="0"/>
              <a:t>შესაბამისად)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795"/>
            <a:ext cx="8229600" cy="562074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76" y="1287103"/>
            <a:ext cx="8702447" cy="4608512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 smtClean="0"/>
              <a:t>თამბაქოს რეკლამა</a:t>
            </a:r>
            <a:r>
              <a:rPr lang="en-US" sz="1800" b="1" dirty="0" smtClean="0"/>
              <a:t>, </a:t>
            </a:r>
            <a:r>
              <a:rPr lang="ka-GE" sz="1800" b="1" dirty="0" smtClean="0"/>
              <a:t>პოპულარიზაცია და სპონსორობა</a:t>
            </a:r>
            <a:r>
              <a:rPr lang="en-US" sz="1800" b="1" dirty="0" smtClean="0"/>
              <a:t> (</a:t>
            </a:r>
            <a:r>
              <a:rPr lang="ka-GE" sz="1800" b="1" dirty="0" smtClean="0"/>
              <a:t>მუხლი</a:t>
            </a:r>
            <a:r>
              <a:rPr lang="en-US" sz="1800" b="1" dirty="0" smtClean="0"/>
              <a:t> 13</a:t>
            </a:r>
            <a:r>
              <a:rPr lang="en-US" sz="1800" b="1" dirty="0" smtClean="0"/>
              <a:t>)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dirty="0" smtClean="0"/>
              <a:t>შედეგები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თამბაქოს </a:t>
            </a:r>
            <a:r>
              <a:rPr lang="ka-GE" sz="1800" dirty="0"/>
              <a:t>ახალი კანონის </a:t>
            </a:r>
            <a:r>
              <a:rPr lang="ka-GE" sz="1800" dirty="0" smtClean="0"/>
              <a:t>დანერგვა რეკლამის</a:t>
            </a:r>
            <a:r>
              <a:rPr lang="ka-GE" sz="1800" dirty="0" smtClean="0"/>
              <a:t>, პოპულარიზაციის და სპონსორობის აკრძალვისთვის </a:t>
            </a:r>
            <a:r>
              <a:rPr lang="en-US" sz="1800" dirty="0" smtClean="0"/>
              <a:t>(TAPS</a:t>
            </a:r>
            <a:r>
              <a:rPr lang="en-US" sz="1800" dirty="0" smtClean="0"/>
              <a:t>)</a:t>
            </a:r>
            <a:r>
              <a:rPr lang="ka-GE" sz="1800" dirty="0" smtClean="0"/>
              <a:t>, </a:t>
            </a:r>
            <a:r>
              <a:rPr lang="ka-GE" sz="1800" dirty="0" smtClean="0"/>
              <a:t>ეს მოიცავს </a:t>
            </a:r>
            <a:r>
              <a:rPr lang="en-US" sz="1800" dirty="0" smtClean="0"/>
              <a:t>TAPS</a:t>
            </a:r>
            <a:r>
              <a:rPr lang="ka-GE" sz="1800" dirty="0" smtClean="0"/>
              <a:t>-ს ინტერნეტში და გასაყიდ პუნქტებში გამოფენის </a:t>
            </a:r>
            <a:r>
              <a:rPr lang="ka-GE" sz="1800" dirty="0" smtClean="0"/>
              <a:t>აკრძალვასაც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/>
              <a:t>თავის დანებება</a:t>
            </a:r>
            <a:r>
              <a:rPr lang="en-US" sz="1800" b="1" dirty="0"/>
              <a:t> (</a:t>
            </a:r>
            <a:r>
              <a:rPr lang="ka-GE" sz="1800" b="1" dirty="0"/>
              <a:t>მუხლი</a:t>
            </a:r>
            <a:r>
              <a:rPr lang="en-US" sz="1800" b="1" dirty="0"/>
              <a:t> 14)</a:t>
            </a:r>
            <a:endParaRPr lang="ka-GE" sz="18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dirty="0"/>
              <a:t>შედეგები</a:t>
            </a:r>
            <a:r>
              <a:rPr lang="en-US" sz="1800" dirty="0"/>
              <a:t>:</a:t>
            </a:r>
            <a:endParaRPr lang="ru-RU" sz="18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/>
              <a:t>შემუშავდა და დაინერგა თამბაქოსთვის თავის დანებების პროგრამა, იგი ინტეგრირდა პირველადი ჯანდაცვის </a:t>
            </a:r>
            <a:r>
              <a:rPr lang="ka-GE" sz="1800" dirty="0" smtClean="0"/>
              <a:t>სისტემაში</a:t>
            </a: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" y="980728"/>
            <a:ext cx="8893622" cy="517083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900" b="1" dirty="0" smtClean="0"/>
              <a:t>არასრულწლოვნების მიერ შეძენა და გაყიდვა</a:t>
            </a:r>
            <a:r>
              <a:rPr lang="en-US" sz="1900" b="1" dirty="0" smtClean="0"/>
              <a:t> (</a:t>
            </a:r>
            <a:r>
              <a:rPr lang="ka-GE" sz="1900" b="1" dirty="0" smtClean="0"/>
              <a:t>მუხლი</a:t>
            </a:r>
            <a:r>
              <a:rPr lang="en-US" sz="1900" b="1" dirty="0" smtClean="0"/>
              <a:t> 16</a:t>
            </a:r>
            <a:r>
              <a:rPr lang="en-US" sz="1900" b="1" dirty="0" smtClean="0"/>
              <a:t>)</a:t>
            </a:r>
            <a:endParaRPr lang="ru-RU" sz="19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900" dirty="0" smtClean="0"/>
              <a:t>შედეგები</a:t>
            </a:r>
            <a:r>
              <a:rPr lang="en-US" sz="1900" dirty="0" smtClean="0"/>
              <a:t>:</a:t>
            </a:r>
            <a:endParaRPr lang="ru-RU" sz="19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900" dirty="0" smtClean="0"/>
              <a:t>თამბაქოს </a:t>
            </a:r>
            <a:r>
              <a:rPr lang="ka-GE" sz="1900" dirty="0"/>
              <a:t>კანონის დაცვის </a:t>
            </a:r>
            <a:r>
              <a:rPr lang="ka-GE" sz="1900" dirty="0" smtClean="0"/>
              <a:t>გაძლიერება შეძენის </a:t>
            </a:r>
            <a:r>
              <a:rPr lang="ka-GE" sz="1900" dirty="0" smtClean="0"/>
              <a:t>ასაკთან </a:t>
            </a:r>
            <a:r>
              <a:rPr lang="ka-GE" sz="1900" dirty="0" smtClean="0"/>
              <a:t>დაკავშირებით</a:t>
            </a:r>
            <a:endParaRPr lang="ru-RU" sz="19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900" dirty="0" smtClean="0"/>
              <a:t>არასრულწლოვნებზე თამბაქოს </a:t>
            </a:r>
            <a:r>
              <a:rPr lang="ka-GE" sz="1900" dirty="0" smtClean="0"/>
              <a:t>მიყიდვის </a:t>
            </a:r>
            <a:r>
              <a:rPr lang="ka-GE" sz="1900" dirty="0" smtClean="0"/>
              <a:t>შესახებ რეგულაციების </a:t>
            </a:r>
            <a:r>
              <a:rPr lang="ka-GE" sz="1900" dirty="0" smtClean="0"/>
              <a:t>განვითარება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9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900" b="1" dirty="0"/>
              <a:t>ალტერნატიული შემოსავალი</a:t>
            </a:r>
            <a:r>
              <a:rPr lang="en-US" sz="1900" b="1" dirty="0"/>
              <a:t> (</a:t>
            </a:r>
            <a:r>
              <a:rPr lang="ka-GE" sz="1900" b="1" dirty="0"/>
              <a:t>მუხლი</a:t>
            </a:r>
            <a:r>
              <a:rPr lang="en-US" sz="1900" b="1" dirty="0"/>
              <a:t> 17)</a:t>
            </a:r>
            <a:r>
              <a:rPr lang="en-US" sz="1900" dirty="0"/>
              <a:t> </a:t>
            </a:r>
            <a:endParaRPr lang="ru-RU" sz="19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900" dirty="0"/>
              <a:t>შედეგები</a:t>
            </a:r>
            <a:r>
              <a:rPr lang="en-US" sz="1900" dirty="0"/>
              <a:t>: </a:t>
            </a:r>
            <a:endParaRPr lang="ru-RU" sz="19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900" dirty="0"/>
              <a:t>თამბაქოს მომყვანი ფერმერები წახალისებული არიან მოიყვანონ ალტერნატიული სასოფლო სამეურნეო კულტურა </a:t>
            </a:r>
            <a:endParaRPr lang="ru-RU" sz="19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900" dirty="0"/>
              <a:t>სახელმწიფო ბიუჯეტიდან თამბაქოს მოყვანის და წარმოების სუბსიდირების შეწყვეტის ადვოკატირება, </a:t>
            </a:r>
            <a:r>
              <a:rPr lang="ka-GE" sz="1900" dirty="0" smtClean="0"/>
              <a:t>რათა </a:t>
            </a:r>
            <a:r>
              <a:rPr lang="ka-GE" sz="1900" dirty="0"/>
              <a:t>ამ რესურსების მიმართვა მოხდეს ალტერნატიული სასოფლო სამეურნეო კულტურის </a:t>
            </a:r>
            <a:r>
              <a:rPr lang="ka-GE" sz="1900" dirty="0" smtClean="0"/>
              <a:t>მოყვანისკენ</a:t>
            </a:r>
            <a:endParaRPr lang="ru-RU" sz="19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257"/>
            <a:ext cx="8229600" cy="634082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85964"/>
            <a:ext cx="8640960" cy="4824536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 smtClean="0"/>
              <a:t>კვლევა</a:t>
            </a:r>
            <a:r>
              <a:rPr lang="en-US" sz="1800" b="1" dirty="0" smtClean="0"/>
              <a:t>, </a:t>
            </a:r>
            <a:r>
              <a:rPr lang="ka-GE" sz="1800" b="1" dirty="0" smtClean="0"/>
              <a:t>ზედამხედველობა და ინფორმაციის გაცვლა</a:t>
            </a:r>
            <a:r>
              <a:rPr lang="en-US" sz="1800" b="1" dirty="0" smtClean="0"/>
              <a:t> (</a:t>
            </a:r>
            <a:r>
              <a:rPr lang="ka-GE" sz="1800" b="1" dirty="0" smtClean="0"/>
              <a:t>მუხლი </a:t>
            </a:r>
            <a:r>
              <a:rPr lang="en-US" sz="1800" b="1" dirty="0" smtClean="0"/>
              <a:t>20</a:t>
            </a:r>
            <a:r>
              <a:rPr lang="en-US" sz="1800" b="1" dirty="0" smtClean="0"/>
              <a:t>)</a:t>
            </a:r>
            <a:r>
              <a:rPr lang="en-US" sz="1800" b="1" dirty="0" smtClean="0"/>
              <a:t> 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dirty="0" smtClean="0"/>
              <a:t>შედეგები</a:t>
            </a:r>
            <a:r>
              <a:rPr lang="en-US" sz="1800" dirty="0" smtClean="0"/>
              <a:t>: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/>
              <a:t>თამბაქოს მოხმარების  მაჩვენებლების </a:t>
            </a:r>
            <a:r>
              <a:rPr lang="ka-GE" sz="1800" dirty="0" smtClean="0"/>
              <a:t>შესასწავლად გაძლიერდა </a:t>
            </a:r>
            <a:r>
              <a:rPr lang="ka-GE" sz="1800" dirty="0" smtClean="0"/>
              <a:t>ზედამხედველობითი კვლევები </a:t>
            </a:r>
            <a:r>
              <a:rPr lang="ka-GE" sz="1800" dirty="0" smtClean="0"/>
              <a:t>ზრდასრულებსა </a:t>
            </a:r>
            <a:r>
              <a:rPr lang="ka-GE" sz="1800" dirty="0" smtClean="0"/>
              <a:t>და </a:t>
            </a:r>
            <a:r>
              <a:rPr lang="ka-GE" sz="1800" dirty="0" smtClean="0"/>
              <a:t>ახალგაზრდებში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მხარი დაეჭირა </a:t>
            </a:r>
            <a:r>
              <a:rPr lang="en-US" sz="1800" dirty="0" smtClean="0"/>
              <a:t>WHO FCTC </a:t>
            </a:r>
            <a:r>
              <a:rPr lang="ka-GE" sz="1800" dirty="0" smtClean="0"/>
              <a:t>განხორციელების </a:t>
            </a:r>
            <a:r>
              <a:rPr lang="ka-GE" sz="1800" dirty="0" smtClean="0"/>
              <a:t>ინფორმირებისა და პოპულარიზაციის </a:t>
            </a:r>
            <a:r>
              <a:rPr lang="ka-GE" sz="1800" dirty="0" smtClean="0"/>
              <a:t>კვლევას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/>
              <a:t>თანამშრომლობა</a:t>
            </a:r>
            <a:r>
              <a:rPr lang="en-US" sz="1800" b="1" dirty="0"/>
              <a:t> (</a:t>
            </a:r>
            <a:r>
              <a:rPr lang="ka-GE" sz="1800" b="1" dirty="0"/>
              <a:t>მუხლი</a:t>
            </a:r>
            <a:r>
              <a:rPr lang="en-US" sz="1800" b="1" dirty="0"/>
              <a:t> 22)</a:t>
            </a:r>
            <a:endParaRPr lang="ru-RU" sz="18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dirty="0"/>
              <a:t>შედეგები</a:t>
            </a:r>
            <a:r>
              <a:rPr lang="en-US" sz="1800" dirty="0"/>
              <a:t>:</a:t>
            </a:r>
            <a:endParaRPr lang="ru-RU" sz="18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FCTC </a:t>
            </a:r>
            <a:r>
              <a:rPr lang="ka-GE" sz="1800" dirty="0"/>
              <a:t>დანერგვასთან დაკავშირებული გამოცდილება და მტკიცებულებები გაზიარებულია </a:t>
            </a:r>
            <a:endParaRPr lang="ru-RU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0648"/>
            <a:ext cx="8856476" cy="100677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GB" sz="2400" b="1" dirty="0" smtClean="0">
                <a:solidFill>
                  <a:srgbClr val="BA0000"/>
                </a:solidFill>
              </a:rPr>
              <a:t>FCTC 2030 </a:t>
            </a:r>
            <a:r>
              <a:rPr lang="ka-GE" sz="2400" b="1" dirty="0" smtClean="0">
                <a:solidFill>
                  <a:srgbClr val="BA0000"/>
                </a:solidFill>
              </a:rPr>
              <a:t>პროექტის მხარდაჭერა სტრატეგიული შედეგების მისაღწევად</a:t>
            </a:r>
            <a:endParaRPr lang="en-GB" sz="2400" b="1" dirty="0">
              <a:solidFill>
                <a:srgbClr val="BA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42875" y="1476969"/>
            <a:ext cx="8857364" cy="4594770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a-GE" sz="1700" i="0" dirty="0" smtClean="0"/>
              <a:t>მხარდაჭერა ეფუძნება ეროვნულ სტრატეგიულ პრიორიტეტებს </a:t>
            </a:r>
            <a:endParaRPr lang="en-GB" sz="1700" i="0" dirty="0"/>
          </a:p>
          <a:p>
            <a:pPr marL="342900" lvl="0" indent="-34290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a-GE" sz="1700" i="0" dirty="0" smtClean="0"/>
              <a:t>მხარდაჭერის ძირითადი ფოკუსი იქნება </a:t>
            </a:r>
            <a:r>
              <a:rPr lang="en-GB" sz="1700" i="0" dirty="0" smtClean="0"/>
              <a:t>FCTC2030 </a:t>
            </a:r>
            <a:r>
              <a:rPr lang="ka-GE" sz="1700" i="0" dirty="0" smtClean="0"/>
              <a:t>პროექტის სტრატეგიისა და სამუშაო გეგმის განხორციელება</a:t>
            </a:r>
            <a:endParaRPr lang="en-GB" sz="1700" i="0" dirty="0" smtClean="0"/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a-GE" sz="1700" i="0" dirty="0" smtClean="0"/>
              <a:t>მხარდაჭერა ადამიანური რესურსების კუთხით ეროვნულ დონეზე</a:t>
            </a:r>
            <a:endParaRPr lang="en-GB" sz="1700" i="0" dirty="0" smtClean="0"/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a-GE" sz="1700" i="0" dirty="0" smtClean="0"/>
              <a:t>კონვენციის მე-5 მუხლის განხორციელებაში მხარდაჭერა </a:t>
            </a:r>
            <a:r>
              <a:rPr lang="en-GB" sz="1700" i="0" dirty="0" smtClean="0"/>
              <a:t>(UNDP)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a-GE" sz="1700" i="0" dirty="0" smtClean="0"/>
              <a:t>სხვა </a:t>
            </a:r>
            <a:r>
              <a:rPr lang="ka-GE" sz="1700" i="0" dirty="0" smtClean="0"/>
              <a:t>ორგანიზაციების მხრიდან </a:t>
            </a:r>
            <a:r>
              <a:rPr lang="ka-GE" sz="1700" i="0" dirty="0" smtClean="0"/>
              <a:t>მხარდაჭერის მიღების წახალისება და ხელშეწყობა</a:t>
            </a:r>
            <a:endParaRPr lang="en-GB" sz="1700" i="0" dirty="0" smtClean="0"/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a-GE" sz="1700" i="0" dirty="0" smtClean="0"/>
              <a:t>კონვენციის საჭიროებების შეფასება და საინვესტიციო შემთხვევები (</a:t>
            </a:r>
            <a:r>
              <a:rPr lang="en-US" sz="1700" i="0" dirty="0" smtClean="0"/>
              <a:t>UNDP</a:t>
            </a:r>
            <a:r>
              <a:rPr lang="ka-GE" sz="1700" i="0" dirty="0" smtClean="0"/>
              <a:t> საინვესტიციო შემთხვევა)</a:t>
            </a:r>
            <a:endParaRPr lang="en-GB" sz="1700" i="0" dirty="0" smtClean="0"/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a-GE" sz="1700" i="0" dirty="0" smtClean="0"/>
              <a:t>“თამბაქოს ან ჯანმრთელობა მსოფლიო კონფერენციაზე საქართველოს წარმომადგენლის მონაწილეობის მხარდაჭერა ” (2018 წლის მარტი</a:t>
            </a:r>
            <a:r>
              <a:rPr lang="ka-GE" sz="1700" i="0" dirty="0" smtClean="0"/>
              <a:t>)</a:t>
            </a:r>
            <a:endParaRPr lang="en-GB" sz="1700" i="0" dirty="0" smtClean="0"/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i="0" dirty="0" smtClean="0"/>
              <a:t/>
            </a:r>
            <a:br>
              <a:rPr lang="en-GB" sz="1700" i="0" dirty="0" smtClean="0"/>
            </a:br>
            <a:endParaRPr lang="en-GB" sz="1700" i="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183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BA0000"/>
                </a:solidFill>
              </a:rPr>
              <a:t>FCTC 2030 </a:t>
            </a:r>
            <a:r>
              <a:rPr lang="ka-GE" sz="2800" b="1" dirty="0" smtClean="0">
                <a:solidFill>
                  <a:srgbClr val="BA0000"/>
                </a:solidFill>
              </a:rPr>
              <a:t>პროექტი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97" y="1140802"/>
            <a:ext cx="8749606" cy="491709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800" dirty="0" smtClean="0"/>
              <a:t>ოფიციალური განვითარების</a:t>
            </a:r>
            <a:r>
              <a:rPr lang="en-US" sz="1800" dirty="0" smtClean="0"/>
              <a:t> </a:t>
            </a:r>
            <a:r>
              <a:rPr lang="ka-GE" sz="1800" dirty="0" smtClean="0"/>
              <a:t>დამხარების </a:t>
            </a:r>
            <a:r>
              <a:rPr lang="en-GB" sz="1800" dirty="0" smtClean="0"/>
              <a:t>(ODA) </a:t>
            </a:r>
            <a:r>
              <a:rPr lang="ka-GE" sz="1800" dirty="0" smtClean="0"/>
              <a:t>ფარგლებში </a:t>
            </a:r>
            <a:r>
              <a:rPr lang="ka-GE" sz="1800" i="0" dirty="0" smtClean="0"/>
              <a:t>დაფინანსებული პროექტი </a:t>
            </a:r>
            <a:endParaRPr lang="en-GB" sz="1800" i="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800" i="0" dirty="0" smtClean="0"/>
              <a:t>გაერთიანებული სამეფოს მთავრობის მიერ დაფინანსებული </a:t>
            </a:r>
            <a:endParaRPr lang="en-GB" sz="1800" i="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1800" i="0" dirty="0" smtClean="0"/>
              <a:t>პროექტის საკვანძო ელემენტები: </a:t>
            </a:r>
            <a:endParaRPr lang="en-GB" sz="1800" i="0" dirty="0" smtClean="0"/>
          </a:p>
          <a:p>
            <a:pPr marL="800100" lvl="1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ka-GE" sz="1600" dirty="0" smtClean="0"/>
              <a:t>ინტენსიური მხარდაჭერის აღმოჩენა ჯანმო-ს თამბაქოს კონტროლის ჩარჩო კონვენციის წევრი 15 შერჩეული მხარისთვის, რომლებიც წარმოადგენენ დაბალ და საშუალო შემოსავლიან ქვეყნებს </a:t>
            </a:r>
            <a:endParaRPr lang="en-GB" sz="1600" i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ka-GE" sz="1600" i="0" dirty="0" smtClean="0">
                <a:solidFill>
                  <a:schemeClr val="tx1"/>
                </a:solidFill>
              </a:rPr>
              <a:t>უფრო </a:t>
            </a:r>
            <a:r>
              <a:rPr lang="ka-GE" sz="1600" i="0" dirty="0" smtClean="0">
                <a:solidFill>
                  <a:schemeClr val="tx1"/>
                </a:solidFill>
              </a:rPr>
              <a:t>ზოგადი მხარდაჭერის აღმოჩენა სხვა დაბალი და საშუალო შემოსავლიანი ქვეყნებისთვის თამბაქოს კონტროლის ჩარჩო კონვენციის აღსრულების </a:t>
            </a:r>
            <a:r>
              <a:rPr lang="ka-GE" sz="1600" i="0" dirty="0" smtClean="0">
                <a:solidFill>
                  <a:schemeClr val="tx1"/>
                </a:solidFill>
              </a:rPr>
              <a:t>საკითხში</a:t>
            </a:r>
          </a:p>
          <a:p>
            <a:pPr marL="457200" lvl="1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800" i="0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800" i="0" dirty="0" smtClean="0"/>
              <a:t>ჯანმო თამბაქოს კონტროლის ჩარჩო კონვენციის სამდივნო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800" dirty="0" smtClean="0"/>
              <a:t>ჯანმო-ს </a:t>
            </a:r>
            <a:r>
              <a:rPr lang="ka-GE" sz="1800" dirty="0" smtClean="0"/>
              <a:t>რეგიონული ოფისი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800" i="0" dirty="0" smtClean="0"/>
              <a:t>ჯანმო-ს ქვეყნის ოფისი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800" dirty="0" smtClean="0"/>
              <a:t>გაეროს განვითარების პროგრამა </a:t>
            </a:r>
            <a:endParaRPr lang="en-GB" sz="1800" i="0" dirty="0" smtClean="0"/>
          </a:p>
          <a:p>
            <a:pPr marL="800100" lvl="1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i="0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to\Desktop\levan kinwurashvili  (45CM ჰორიზონტალური მხარე)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11122" cy="4536504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glow>
              <a:schemeClr val="accent1">
                <a:satMod val="175000"/>
                <a:alpha val="0"/>
              </a:schemeClr>
            </a:glow>
            <a:softEdge rad="1016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3831" y="549132"/>
            <a:ext cx="8796338" cy="198120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ერთად განვაგრძოთ </a:t>
            </a:r>
            <a:r>
              <a:rPr lang="ka-G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ეროვნული სამოქალაქო მოძრაობა თამბაქოსგან </a:t>
            </a:r>
            <a:r>
              <a:rPr lang="ka-G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თავისუფალი </a:t>
            </a:r>
            <a:r>
              <a:rPr lang="ka-G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საქართველოსთვის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67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i1.wp.com/www.un.org/sustainabledevelopment/wp-content/uploads/2015/08/UNSustainableDevelopmentGoals_Brand-01.png?resize=2550%2C5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011837" cy="8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1089776" cy="101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844824"/>
            <a:ext cx="1105554" cy="1028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844824"/>
            <a:ext cx="1019486" cy="101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844824"/>
            <a:ext cx="1050379" cy="994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924944"/>
            <a:ext cx="1123536" cy="1040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2924944"/>
            <a:ext cx="1093479" cy="1018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2924944"/>
            <a:ext cx="1054210" cy="106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924944"/>
            <a:ext cx="1080500" cy="1088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4005064"/>
            <a:ext cx="1065661" cy="1037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31640" y="4005064"/>
            <a:ext cx="1024811" cy="1067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3768" y="4077072"/>
            <a:ext cx="1064341" cy="1063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4077072"/>
            <a:ext cx="1092075" cy="1063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2" y="5085184"/>
            <a:ext cx="1013113" cy="986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31640" y="5157192"/>
            <a:ext cx="1024812" cy="9954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83768" y="5157192"/>
            <a:ext cx="1035225" cy="9746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35896" y="5157192"/>
            <a:ext cx="1066493" cy="986199"/>
          </a:xfrm>
          <a:prstGeom prst="rect">
            <a:avLst/>
          </a:prstGeom>
        </p:spPr>
      </p:pic>
      <p:pic>
        <p:nvPicPr>
          <p:cNvPr id="146436" name="Picture 4" descr="Good Health and Well-Bei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869766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68390" y="302359"/>
            <a:ext cx="4096098" cy="574702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2000" b="1" u="sng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800" u="sng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ka-GE" b="1" u="sng" dirty="0" smtClean="0">
                <a:solidFill>
                  <a:srgbClr val="C00000"/>
                </a:solidFill>
              </a:rPr>
              <a:t>მიზანი</a:t>
            </a:r>
            <a:r>
              <a:rPr lang="en-US" b="1" u="sng" dirty="0" smtClean="0">
                <a:solidFill>
                  <a:srgbClr val="C00000"/>
                </a:solidFill>
                <a:latin typeface="+mn-lt"/>
              </a:rPr>
              <a:t> #3:</a:t>
            </a:r>
            <a:r>
              <a:rPr lang="en-US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ka-GE" u="sng" dirty="0" smtClean="0">
                <a:solidFill>
                  <a:srgbClr val="C00000"/>
                </a:solidFill>
                <a:latin typeface="+mn-lt"/>
              </a:rPr>
              <a:t>ჯანსაღი ცხოვრებისა და კეთილდღეობის უზრუნველყოფა ყველა ასაკის ადამიანისათვის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800" u="sng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ka-GE" b="1" u="sng" dirty="0" smtClean="0">
                <a:solidFill>
                  <a:srgbClr val="C00000"/>
                </a:solidFill>
              </a:rPr>
              <a:t>მგმ</a:t>
            </a:r>
            <a:r>
              <a:rPr lang="en-US" b="1" u="sng" dirty="0" smtClean="0">
                <a:solidFill>
                  <a:srgbClr val="C00000"/>
                </a:solidFill>
                <a:latin typeface="+mn-lt"/>
              </a:rPr>
              <a:t> 3.4: </a:t>
            </a:r>
            <a:r>
              <a:rPr lang="ka-GE" b="1" u="sng" dirty="0" smtClean="0">
                <a:solidFill>
                  <a:srgbClr val="C00000"/>
                </a:solidFill>
                <a:latin typeface="+mn-lt"/>
              </a:rPr>
              <a:t>2030 </a:t>
            </a:r>
            <a:r>
              <a:rPr lang="ka-GE" u="sng" dirty="0" smtClean="0">
                <a:solidFill>
                  <a:srgbClr val="C00000"/>
                </a:solidFill>
                <a:latin typeface="+mn-lt"/>
              </a:rPr>
              <a:t>წლისთვის პრევენციისა და მკურნალობის და ფსიქიკური ჯანმრთელობისა და კეთილდღეობის ხელშეწყობით, ერთი მესამედით შემცირდეს არაგადამდები დაავადებებით გამოწევული ნაადრევი სიკვდილობა</a:t>
            </a:r>
            <a:endParaRPr lang="en-US" u="sng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800" u="sng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ka-GE" b="1" u="sng" dirty="0" smtClean="0">
                <a:solidFill>
                  <a:srgbClr val="C00000"/>
                </a:solidFill>
              </a:rPr>
              <a:t>მგმ </a:t>
            </a:r>
            <a:r>
              <a:rPr lang="en-US" b="1" u="sng" dirty="0" smtClean="0">
                <a:solidFill>
                  <a:srgbClr val="C00000"/>
                </a:solidFill>
              </a:rPr>
              <a:t>3.a: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ka-GE" u="sng" dirty="0" smtClean="0">
                <a:solidFill>
                  <a:srgbClr val="C00000"/>
                </a:solidFill>
              </a:rPr>
              <a:t>ჯანმო-ს თამბაქოს კონტროლის ჩარჩო კონვენციის განხორციელების გაძლიერება ყველა </a:t>
            </a:r>
            <a:r>
              <a:rPr lang="ka-GE" u="sng" dirty="0" smtClean="0">
                <a:solidFill>
                  <a:srgbClr val="C00000"/>
                </a:solidFill>
              </a:rPr>
              <a:t>ქვეყანაში</a:t>
            </a:r>
            <a:endParaRPr lang="en-US" sz="2000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7" y="184651"/>
            <a:ext cx="5034987" cy="9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000" b="1" dirty="0" smtClean="0">
                <a:solidFill>
                  <a:srgbClr val="C00000"/>
                </a:solidFill>
              </a:rPr>
              <a:t>გაეროს მდგრადი განვითარების სამიტი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25 - 27 </a:t>
            </a:r>
            <a:r>
              <a:rPr lang="ka-GE" sz="2000" b="1" dirty="0" smtClean="0">
                <a:solidFill>
                  <a:srgbClr val="C00000"/>
                </a:solidFill>
              </a:rPr>
              <a:t>სექტემბერი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2015, </a:t>
            </a:r>
            <a:r>
              <a:rPr lang="ka-GE" sz="2000" b="1" dirty="0" smtClean="0">
                <a:solidFill>
                  <a:srgbClr val="C00000"/>
                </a:solidFill>
              </a:rPr>
              <a:t>ნიუ იორკი</a:t>
            </a:r>
            <a:endParaRPr lang="en-US" sz="20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24" name="Picture 1030" descr="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8001596" cy="36892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875" y="116632"/>
            <a:ext cx="8892480" cy="2088232"/>
          </a:xfrm>
        </p:spPr>
        <p:txBody>
          <a:bodyPr>
            <a:normAutofit fontScale="90000"/>
          </a:bodyPr>
          <a:lstStyle/>
          <a:p>
            <a:pPr algn="l">
              <a:lnSpc>
                <a:spcPct val="125000"/>
              </a:lnSpc>
            </a:pPr>
            <a:r>
              <a:rPr lang="ka-GE" sz="2800" b="1" dirty="0" smtClean="0">
                <a:solidFill>
                  <a:srgbClr val="C00000"/>
                </a:solidFill>
              </a:rPr>
              <a:t/>
            </a:r>
            <a:br>
              <a:rPr lang="ka-GE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>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</a:t>
            </a:r>
            <a:r>
              <a:rPr lang="en-GB" sz="2800" b="1" dirty="0" smtClean="0">
                <a:solidFill>
                  <a:srgbClr val="C00000"/>
                </a:solidFill>
              </a:rPr>
              <a:t/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900" b="1" dirty="0" smtClean="0">
                <a:solidFill>
                  <a:srgbClr val="C00000"/>
                </a:solidFill>
              </a:rPr>
              <a:t/>
            </a:r>
            <a:br>
              <a:rPr lang="en-GB" sz="900" b="1" dirty="0" smtClean="0">
                <a:solidFill>
                  <a:srgbClr val="C00000"/>
                </a:solidFill>
              </a:rPr>
            </a:br>
            <a:r>
              <a:rPr lang="ka-GE" sz="2000" b="1" dirty="0" smtClean="0">
                <a:solidFill>
                  <a:srgbClr val="C00000"/>
                </a:solidFill>
              </a:rPr>
              <a:t>განვითარებაზე ფოკუსირებული პროექტი, რომელიც ეხმარება </a:t>
            </a:r>
            <a:r>
              <a:rPr lang="ka-GE" sz="2000" b="1" dirty="0" smtClean="0">
                <a:solidFill>
                  <a:srgbClr val="C00000"/>
                </a:solidFill>
              </a:rPr>
              <a:t>ქვეყენებს  </a:t>
            </a:r>
            <a:r>
              <a:rPr lang="ka-GE" sz="2000" b="1" dirty="0" smtClean="0">
                <a:solidFill>
                  <a:srgbClr val="C00000"/>
                </a:solidFill>
              </a:rPr>
              <a:t>გამოიყენონ ჯანმო-ს თამბაქოს კონტროლის ჩარჩო კონვენციის განხორციელება როგორც განვითარების ხელშეწყობის და მდგრადი განვითარების მიღწევის ერთ-ერთი ინსტრუმენტი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o.int/fctc/implementation/fctc-2030-parties-map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63396"/>
            <a:ext cx="6814544" cy="41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875" y="83912"/>
            <a:ext cx="8851900" cy="207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i="0" dirty="0" smtClean="0">
                <a:solidFill>
                  <a:srgbClr val="C00000"/>
                </a:solidFill>
              </a:rPr>
              <a:t> </a:t>
            </a:r>
            <a:r>
              <a:rPr lang="ka-GE" sz="1600" b="1" i="0" dirty="0" smtClean="0">
                <a:solidFill>
                  <a:srgbClr val="C00000"/>
                </a:solidFill>
              </a:rPr>
              <a:t>ჯანმო-ს თამბაქოს კონტროლის ჩრჩო კონვეციის განხორციელებაში ინტენსიური მხარდაჭერის აღმოჩენა 15 დაბალი და საშუალო შემოსავლიანი კონვეციის მხარე </a:t>
            </a:r>
            <a:r>
              <a:rPr lang="ka-GE" sz="1600" b="1" i="0" dirty="0" smtClean="0">
                <a:solidFill>
                  <a:srgbClr val="C00000"/>
                </a:solidFill>
              </a:rPr>
              <a:t>ქვეყნისთვის</a:t>
            </a:r>
            <a:endParaRPr lang="en-US" sz="1600" b="1" i="0" dirty="0" smtClean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ka-GE" sz="1600" b="1" dirty="0" smtClean="0">
                <a:solidFill>
                  <a:srgbClr val="C00000"/>
                </a:solidFill>
              </a:rPr>
              <a:t>საქართველო - ერთადერთი კონვენციის წევრი ქვეყანა, რომელიც შერჩეულია ჯანმო-ს ევროპის </a:t>
            </a:r>
            <a:r>
              <a:rPr lang="ka-GE" sz="1600" b="1" dirty="0" smtClean="0">
                <a:solidFill>
                  <a:srgbClr val="C00000"/>
                </a:solidFill>
              </a:rPr>
              <a:t>რეგიონიდან</a:t>
            </a:r>
            <a:endParaRPr lang="en-US" sz="1600" b="1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ka-GE" sz="1600" b="1" dirty="0" smtClean="0">
                <a:solidFill>
                  <a:srgbClr val="C00000"/>
                </a:solidFill>
              </a:rPr>
              <a:t>შერჩევის კრიტერიუმი: თამბაქოს კონტროლის გაძლიერების მოტივაცია და  ამ კუთხით მნიშვნელოვანი მიღწევის დემონსტრირება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large room&#10;&#10;Description generated with high confidence">
            <a:extLst>
              <a:ext uri="{FF2B5EF4-FFF2-40B4-BE49-F238E27FC236}">
                <a16:creationId xmlns="" xmlns:a16="http://schemas.microsoft.com/office/drawing/2014/main" id="{47655ADE-0948-4133-8F6B-1C8ECC2A5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13" y="55084"/>
            <a:ext cx="8847774" cy="6633342"/>
          </a:xfr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2BBA99-A879-4903-97E4-DBCF23D4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CBD2-DF52-6D46-A2F3-464F3F158A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47864" y="692696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2017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478" y="429309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C00000"/>
                </a:solidFill>
              </a:rPr>
              <a:t>საქართველოს პარლამენტმა მიიღო ახალი თაობის თამბაქოს კონტროლის საკანონმდებლო ცვლილებების პაკეტი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6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88640"/>
            <a:ext cx="9001125" cy="1080120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ka-GE" sz="2400" b="1" dirty="0" smtClean="0">
                <a:solidFill>
                  <a:srgbClr val="C00000"/>
                </a:solidFill>
              </a:rPr>
              <a:t>ჯანმო-ს თამბაქოს კონტროლის ჩარჩო კონვენციის განხორციელების ეროვნული სტრატეგიული პრიორიტეტები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25189" y="1340767"/>
            <a:ext cx="8893621" cy="4650457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800" dirty="0" smtClean="0"/>
              <a:t>კონვენციის მე-5 მუხლის ვალდებულებების </a:t>
            </a:r>
            <a:r>
              <a:rPr lang="ka-GE" sz="1800" dirty="0" smtClean="0"/>
              <a:t>აღსრულება</a:t>
            </a:r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ru-RU" sz="900" dirty="0" smtClean="0"/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800" dirty="0" smtClean="0"/>
              <a:t>კონვენციის დროში გაწერილი მუხლების აღსრულების გაძლიერება </a:t>
            </a:r>
            <a:endParaRPr lang="ru-RU" sz="1800" dirty="0" smtClean="0"/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800" dirty="0" smtClean="0"/>
              <a:t>მოწევის სრული აკრძალვა საზოგადოების </a:t>
            </a:r>
            <a:r>
              <a:rPr lang="ka-GE" sz="1800" dirty="0" smtClean="0"/>
              <a:t>თავშეყრის/სამუშაო </a:t>
            </a:r>
            <a:r>
              <a:rPr lang="ka-GE" sz="1800" dirty="0" smtClean="0"/>
              <a:t>ყველა დახურულ სივრცეში და სპეციალურად ახალგაზრდებისათვის და ფეთქებად საშიში მასალებისთვის განკუთვნილ ღია ადგილებში</a:t>
            </a:r>
            <a:endParaRPr lang="ru-RU" sz="1800" dirty="0" smtClean="0"/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800" dirty="0" smtClean="0"/>
              <a:t>თამბაქოს რეკლამირების, სპონსორობის და პოპულარიზაციის სრული აკრძალვა</a:t>
            </a:r>
            <a:endParaRPr lang="ru-RU" sz="1800" dirty="0" smtClean="0"/>
          </a:p>
          <a:p>
            <a:pPr marL="742950" lvl="1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800" dirty="0"/>
              <a:t>პიქტოგრამული სამედიცინო გაფრთხილებების </a:t>
            </a:r>
            <a:r>
              <a:rPr lang="ka-GE" sz="1800" dirty="0" smtClean="0"/>
              <a:t>განთავსება </a:t>
            </a:r>
            <a:r>
              <a:rPr lang="ka-GE" sz="1800" dirty="0" smtClean="0"/>
              <a:t>თამბაქოს </a:t>
            </a:r>
            <a:r>
              <a:rPr lang="ka-GE" sz="1800" dirty="0" smtClean="0"/>
              <a:t>შეფუთვაზე ზედაპირის </a:t>
            </a:r>
            <a:r>
              <a:rPr lang="ka-GE" sz="1800" dirty="0" smtClean="0"/>
              <a:t>სულ მცირე </a:t>
            </a:r>
            <a:r>
              <a:rPr lang="ka-GE" sz="1800" dirty="0" smtClean="0"/>
              <a:t>65</a:t>
            </a:r>
            <a:r>
              <a:rPr lang="ka-GE" sz="1800" dirty="0" smtClean="0"/>
              <a:t>%-ზე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ru-RU" sz="900" dirty="0" smtClean="0"/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800" dirty="0" smtClean="0"/>
              <a:t>თამბაქოს კონტროლის კანონის აღსრულების/ადმინისტრირების </a:t>
            </a:r>
            <a:r>
              <a:rPr lang="ka-GE" sz="1800" dirty="0" smtClean="0"/>
              <a:t>გაძლიერება</a:t>
            </a:r>
            <a:endParaRPr lang="ru-RU" sz="1800" dirty="0" smtClean="0"/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800" dirty="0" smtClean="0"/>
              <a:t>თამბაქოს ნაწარმის დაბეგვრის გაძლიერება</a:t>
            </a:r>
            <a:endParaRPr lang="ru-RU" sz="1800" dirty="0" smtClean="0"/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053"/>
            <a:ext cx="8229600" cy="778098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 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333924" y="1412776"/>
            <a:ext cx="8660851" cy="388843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b="1" i="0" dirty="0" smtClean="0"/>
              <a:t>გავლენა:</a:t>
            </a: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ka-GE" i="0" dirty="0" smtClean="0"/>
              <a:t>თამბაქოს </a:t>
            </a:r>
            <a:r>
              <a:rPr lang="ka-GE" i="0" dirty="0" smtClean="0"/>
              <a:t>მოხმარების შემცირება საქართველოში გრძელვადიან პერსპექტივაში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ka-GE" b="1" i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i="0" dirty="0" smtClean="0"/>
              <a:t>შ</a:t>
            </a:r>
            <a:r>
              <a:rPr lang="ka-GE" b="1" i="0" dirty="0" smtClean="0"/>
              <a:t>ედეგი:</a:t>
            </a:r>
            <a:endParaRPr lang="ru-RU" i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i="0" dirty="0" smtClean="0"/>
              <a:t>ჯანმო-ს </a:t>
            </a:r>
            <a:r>
              <a:rPr lang="ka-GE" i="0" dirty="0" smtClean="0"/>
              <a:t>თამბაქოს კონტროლის ჩარჩო კონვენციის განხორციელების გაძლიერება საქართველოში</a:t>
            </a:r>
            <a:endParaRPr lang="ru-RU" i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0" dirty="0" smtClean="0"/>
              <a:t> </a:t>
            </a:r>
            <a:endParaRPr lang="ru-RU" i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i="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საქართველო</a:t>
            </a:r>
            <a:r>
              <a:rPr lang="en-US" sz="2800" b="1" dirty="0" smtClean="0">
                <a:solidFill>
                  <a:srgbClr val="C00000"/>
                </a:solidFill>
              </a:rPr>
              <a:t> FCTC2030 </a:t>
            </a:r>
            <a:r>
              <a:rPr lang="ka-GE" sz="2800" b="1" dirty="0" smtClean="0">
                <a:solidFill>
                  <a:srgbClr val="C00000"/>
                </a:solidFill>
              </a:rPr>
              <a:t>პროექტის სტრატეგია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320480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b="1" dirty="0" smtClean="0"/>
              <a:t>თამბაქოს კონტროლის ეროვნული სტრატეგია და განვითარების გეგმა </a:t>
            </a:r>
            <a:r>
              <a:rPr lang="en-US" sz="1800" b="1" dirty="0" smtClean="0"/>
              <a:t>(</a:t>
            </a:r>
            <a:r>
              <a:rPr lang="ka-GE" sz="1800" b="1" dirty="0" smtClean="0"/>
              <a:t>მუხლი</a:t>
            </a:r>
            <a:r>
              <a:rPr lang="en-US" sz="1800" b="1" dirty="0" smtClean="0"/>
              <a:t> 5.1)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1800" i="1" dirty="0" smtClean="0"/>
              <a:t>შედეგები</a:t>
            </a:r>
            <a:r>
              <a:rPr lang="en-US" sz="1800" i="1" dirty="0" smtClean="0"/>
              <a:t>: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თამბაქოს კონტროლის ეროვნული სტრატეგია და სამოქმედო გეგმა </a:t>
            </a:r>
            <a:r>
              <a:rPr lang="en-US" sz="1800" dirty="0" smtClean="0"/>
              <a:t>(NTCS&amp;AP) </a:t>
            </a:r>
            <a:r>
              <a:rPr lang="ka-GE" sz="1800" dirty="0" smtClean="0"/>
              <a:t>განახლებული და დანერგილია </a:t>
            </a:r>
            <a:r>
              <a:rPr lang="en-US" sz="1800" dirty="0" smtClean="0"/>
              <a:t>WHO FCTC</a:t>
            </a:r>
            <a:r>
              <a:rPr lang="ka-GE" sz="1800" dirty="0" smtClean="0"/>
              <a:t>-სთან სრულ თანხვედრაში (საკვანძო საკითხები დროულად ხორციელდება) </a:t>
            </a:r>
            <a:endParaRPr lang="ka-GE" sz="1800" dirty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1800" dirty="0" smtClean="0"/>
              <a:t>თამბაქოს </a:t>
            </a:r>
            <a:r>
              <a:rPr lang="ka-GE" sz="1800" dirty="0" smtClean="0"/>
              <a:t>კონტროლის სახელმწიფო პროგრამა </a:t>
            </a:r>
            <a:r>
              <a:rPr lang="en-US" sz="1800" dirty="0" smtClean="0"/>
              <a:t>(STCP</a:t>
            </a:r>
            <a:r>
              <a:rPr lang="ka-GE" sz="1800" dirty="0" smtClean="0"/>
              <a:t>) დამტკიცებულია და დაფინანსება </a:t>
            </a:r>
            <a:r>
              <a:rPr lang="ka-GE" sz="1800" dirty="0" smtClean="0"/>
              <a:t>გარანტირებულია</a:t>
            </a:r>
            <a:endParaRPr lang="ru-RU" sz="18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WHO FCTC</a:t>
            </a:r>
            <a:r>
              <a:rPr lang="ka-GE" sz="1800" dirty="0" smtClean="0"/>
              <a:t>-ს ჩართვა გაერთიანებული ერების მდგრადი განვითარებისთვის პარტნიორობაში  ყველა </a:t>
            </a:r>
            <a:r>
              <a:rPr lang="ka-GE" sz="1800" dirty="0" smtClean="0"/>
              <a:t>შესაძლებლობისას</a:t>
            </a: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endParaRPr lang="ru-RU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8888" y="6375400"/>
            <a:ext cx="529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</a:rPr>
              <a:t>National Center for Disease Control  &amp; Public Health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www.ncdc.ge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825</Words>
  <Application>Microsoft Office PowerPoint</Application>
  <PresentationFormat>On-screen Show (4:3)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Helvetica</vt:lpstr>
      <vt:lpstr>Office Theme</vt:lpstr>
      <vt:lpstr>საქართველო  FCTC2030 პროექტი</vt:lpstr>
      <vt:lpstr>FCTC 2030 პროექტი</vt:lpstr>
      <vt:lpstr>PowerPoint Presentation</vt:lpstr>
      <vt:lpstr> FCTC2030 პროექტი  განვითარებაზე ფოკუსირებული პროექტი, რომელიც ეხმარება ქვეყენებს  გამოიყენონ ჯანმო-ს თამბაქოს კონტროლის ჩარჩო კონვენციის განხორციელება როგორც განვითარების ხელშეწყობის და მდგრადი განვითარების მიღწევის ერთ-ერთი ინსტრუმენტი  </vt:lpstr>
      <vt:lpstr>PowerPoint Presentation</vt:lpstr>
      <vt:lpstr>PowerPoint Presentation</vt:lpstr>
      <vt:lpstr> ჯანმო-ს თამბაქოს კონტროლის ჩარჩო კონვენციის განხორციელების ეროვნული სტრატეგიული პრიორიტეტები  </vt:lpstr>
      <vt:lpstr>საქართველო  FCTC2030 პროექტი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საქართველო FCTC2030 პროექტის სტრატეგია</vt:lpstr>
      <vt:lpstr>FCTC 2030 პროექტის მხარდაჭერა სტრატეგიული შედეგების მისაღწევად</vt:lpstr>
      <vt:lpstr> ერთად განვაგრძოთ ეროვნული სამოქალაქო მოძრაობა თამბაქოსგან თავისუფალი საქართველოსთვის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FCTC2030 Project Georgia</dc:title>
  <dc:creator>Windows User</dc:creator>
  <cp:lastModifiedBy>Lela Sturua</cp:lastModifiedBy>
  <cp:revision>38</cp:revision>
  <dcterms:created xsi:type="dcterms:W3CDTF">2018-02-16T11:39:10Z</dcterms:created>
  <dcterms:modified xsi:type="dcterms:W3CDTF">2018-02-25T17:28:42Z</dcterms:modified>
</cp:coreProperties>
</file>